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5" r:id="rId1"/>
  </p:sldMasterIdLst>
  <p:sldIdLst>
    <p:sldId id="290" r:id="rId2"/>
    <p:sldId id="291" r:id="rId3"/>
    <p:sldId id="292" r:id="rId4"/>
    <p:sldId id="293" r:id="rId5"/>
    <p:sldId id="294" r:id="rId6"/>
    <p:sldId id="295" r:id="rId7"/>
    <p:sldId id="296" r:id="rId8"/>
    <p:sldId id="297" r:id="rId9"/>
    <p:sldId id="298" r:id="rId10"/>
    <p:sldId id="299" r:id="rId11"/>
    <p:sldId id="300" r:id="rId12"/>
    <p:sldId id="301" r:id="rId13"/>
    <p:sldId id="302" r:id="rId14"/>
    <p:sldId id="303" r:id="rId15"/>
    <p:sldId id="304" r:id="rId16"/>
    <p:sldId id="305" r:id="rId17"/>
    <p:sldId id="306" r:id="rId18"/>
    <p:sldId id="307" r:id="rId19"/>
    <p:sldId id="308" r:id="rId20"/>
    <p:sldId id="309" r:id="rId21"/>
    <p:sldId id="310" r:id="rId22"/>
    <p:sldId id="311" r:id="rId23"/>
    <p:sldId id="312" r:id="rId24"/>
    <p:sldId id="314" r:id="rId25"/>
    <p:sldId id="315" r:id="rId26"/>
    <p:sldId id="316" r:id="rId27"/>
    <p:sldId id="317" r:id="rId28"/>
    <p:sldId id="318" r:id="rId29"/>
    <p:sldId id="319" r:id="rId30"/>
    <p:sldId id="320" r:id="rId31"/>
    <p:sldId id="321" r:id="rId32"/>
    <p:sldId id="322" r:id="rId33"/>
    <p:sldId id="323" r:id="rId34"/>
    <p:sldId id="324" r:id="rId35"/>
    <p:sldId id="325" r:id="rId36"/>
    <p:sldId id="326" r:id="rId37"/>
    <p:sldId id="327" r:id="rId3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61" autoAdjust="0"/>
    <p:restoredTop sz="94660"/>
  </p:normalViewPr>
  <p:slideViewPr>
    <p:cSldViewPr snapToGrid="0">
      <p:cViewPr varScale="1">
        <p:scale>
          <a:sx n="76" d="100"/>
          <a:sy n="76" d="100"/>
        </p:scale>
        <p:origin x="546"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tr-TR" smtClean="0"/>
              <a:t>Asıl başlık stili için tıklatın</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3/29/2014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736696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B61BEF0D-F0BB-DE4B-95CE-6DB70DBA9567}" type="datetimeFigureOut">
              <a:rPr lang="en-US" smtClean="0"/>
              <a:pPr/>
              <a:t>3/29/2014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28676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r-TR" smtClean="0"/>
              <a:t>Asıl başlık stili için tıklatın</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B61BEF0D-F0BB-DE4B-95CE-6DB70DBA9567}" type="datetimeFigureOut">
              <a:rPr lang="en-US" smtClean="0"/>
              <a:pPr/>
              <a:t>3/29/2014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smtClean="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4046041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düzenlemek için tıklatın</a:t>
            </a:r>
          </a:p>
        </p:txBody>
      </p:sp>
      <p:sp>
        <p:nvSpPr>
          <p:cNvPr id="5" name="Date Placeholder 4"/>
          <p:cNvSpPr>
            <a:spLocks noGrp="1"/>
          </p:cNvSpPr>
          <p:nvPr>
            <p:ph type="dt" sz="half" idx="10"/>
          </p:nvPr>
        </p:nvSpPr>
        <p:spPr/>
        <p:txBody>
          <a:bodyPr/>
          <a:lstStyle/>
          <a:p>
            <a:fld id="{B61BEF0D-F0BB-DE4B-95CE-6DB70DBA9567}" type="datetimeFigureOut">
              <a:rPr lang="en-US" smtClean="0"/>
              <a:pPr/>
              <a:t>3/29/2014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660254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r-TR" smtClean="0"/>
              <a:t>Asıl başlık stili için tıklatın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düzenlemek için tıklatın</a:t>
            </a:r>
          </a:p>
        </p:txBody>
      </p:sp>
      <p:sp>
        <p:nvSpPr>
          <p:cNvPr id="5" name="Date Placeholder 4"/>
          <p:cNvSpPr>
            <a:spLocks noGrp="1"/>
          </p:cNvSpPr>
          <p:nvPr>
            <p:ph type="dt" sz="half" idx="10"/>
          </p:nvPr>
        </p:nvSpPr>
        <p:spPr/>
        <p:txBody>
          <a:bodyPr/>
          <a:lstStyle/>
          <a:p>
            <a:fld id="{B61BEF0D-F0BB-DE4B-95CE-6DB70DBA9567}" type="datetimeFigureOut">
              <a:rPr lang="en-US" smtClean="0"/>
              <a:pPr/>
              <a:t>3/29/2014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4696063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tr-TR" smtClean="0"/>
              <a:t>Asıl başlık stili için tıklatın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düzenlemek için tıklatın</a:t>
            </a:r>
          </a:p>
        </p:txBody>
      </p:sp>
      <p:sp>
        <p:nvSpPr>
          <p:cNvPr id="5" name="Date Placeholder 4"/>
          <p:cNvSpPr>
            <a:spLocks noGrp="1"/>
          </p:cNvSpPr>
          <p:nvPr>
            <p:ph type="dt" sz="half" idx="10"/>
          </p:nvPr>
        </p:nvSpPr>
        <p:spPr/>
        <p:txBody>
          <a:bodyPr/>
          <a:lstStyle/>
          <a:p>
            <a:fld id="{B61BEF0D-F0BB-DE4B-95CE-6DB70DBA9567}" type="datetimeFigureOut">
              <a:rPr lang="en-US" smtClean="0"/>
              <a:pPr/>
              <a:t>3/29/2014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114453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3/29/2014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589682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3/29/2014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523377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tr-TR" smtClean="0"/>
              <a:t>Asıl başlık stili için tıklatın</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3/29/2014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901678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B61BEF0D-F0BB-DE4B-95CE-6DB70DBA9567}" type="datetimeFigureOut">
              <a:rPr lang="en-US" smtClean="0"/>
              <a:pPr/>
              <a:t>3/29/2014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263055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3/29/2014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664043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tr-TR" smtClean="0"/>
              <a:t>Asıl başlık stili için tıklatın</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3/29/2014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197912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3/29/2014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933496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3/29/2014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443103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tr-TR" smtClean="0"/>
              <a:t>Asıl başlık stili için tıklatın</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B61BEF0D-F0BB-DE4B-95CE-6DB70DBA9567}" type="datetimeFigureOut">
              <a:rPr lang="en-US" smtClean="0"/>
              <a:pPr/>
              <a:t>3/29/2014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9578768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B61BEF0D-F0BB-DE4B-95CE-6DB70DBA9567}" type="datetimeFigureOut">
              <a:rPr lang="en-US" smtClean="0"/>
              <a:pPr/>
              <a:t>3/29/2014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54226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a:solidFill>
            <a:schemeClr val="accent1">
              <a:lumMod val="75000"/>
              <a:alpha val="40000"/>
            </a:schemeClr>
          </a:solidFill>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grp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grp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grp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grp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grp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grp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grp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grp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grp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grp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grp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grpFill/>
            <a:ln>
              <a:noFill/>
            </a:ln>
          </p:spPr>
        </p:sp>
      </p:grpSp>
      <p:grpSp>
        <p:nvGrpSpPr>
          <p:cNvPr id="10" name="Group 9"/>
          <p:cNvGrpSpPr/>
          <p:nvPr/>
        </p:nvGrpSpPr>
        <p:grpSpPr>
          <a:xfrm>
            <a:off x="27221" y="-30"/>
            <a:ext cx="2356674" cy="6853283"/>
            <a:chOff x="6627813" y="195452"/>
            <a:chExt cx="1952625" cy="5678299"/>
          </a:xfrm>
          <a:solidFill>
            <a:schemeClr val="accent1"/>
          </a:solidFill>
        </p:grpSpPr>
        <p:sp>
          <p:nvSpPr>
            <p:cNvPr id="11" name="Freeform 27"/>
            <p:cNvSpPr/>
            <p:nvPr/>
          </p:nvSpPr>
          <p:spPr bwMode="auto">
            <a:xfrm>
              <a:off x="6627813" y="195452"/>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grp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grp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grp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grp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grp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grp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grp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grp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grp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grp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grp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grpFill/>
            <a:ln>
              <a:noFill/>
            </a:ln>
          </p:spPr>
        </p:sp>
      </p:grpSp>
      <p:sp>
        <p:nvSpPr>
          <p:cNvPr id="7" name="Rectangle 6"/>
          <p:cNvSpPr/>
          <p:nvPr/>
        </p:nvSpPr>
        <p:spPr>
          <a:xfrm>
            <a:off x="0" y="0"/>
            <a:ext cx="182880" cy="6858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3/29/2014</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54580153"/>
      </p:ext>
    </p:extLst>
  </p:cSld>
  <p:clrMap bg1="dk1" tx1="lt1" bg2="dk2" tx2="lt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 id="2147483681"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1000" y="511175"/>
            <a:ext cx="4845050" cy="2990850"/>
          </a:xfrm>
          <a:prstGeom prst="rect">
            <a:avLst/>
          </a:prstGeom>
        </p:spPr>
      </p:pic>
      <p:pic>
        <p:nvPicPr>
          <p:cNvPr id="3" name="Resim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1800" y="1320800"/>
            <a:ext cx="5080000" cy="4559300"/>
          </a:xfrm>
          <a:prstGeom prst="rect">
            <a:avLst/>
          </a:prstGeom>
        </p:spPr>
      </p:pic>
    </p:spTree>
    <p:extLst>
      <p:ext uri="{BB962C8B-B14F-4D97-AF65-F5344CB8AC3E}">
        <p14:creationId xmlns:p14="http://schemas.microsoft.com/office/powerpoint/2010/main" val="33809065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74700" y="596037"/>
            <a:ext cx="10642600" cy="5632311"/>
          </a:xfrm>
          <a:prstGeom prst="rect">
            <a:avLst/>
          </a:prstGeom>
        </p:spPr>
        <p:txBody>
          <a:bodyPr wrap="square">
            <a:spAutoFit/>
          </a:bodyPr>
          <a:lstStyle/>
          <a:p>
            <a:r>
              <a:rPr lang="tr-TR" dirty="0"/>
              <a:t>*</a:t>
            </a:r>
            <a:r>
              <a:rPr lang="tr-TR" sz="3600" dirty="0">
                <a:solidFill>
                  <a:schemeClr val="accent6">
                    <a:lumMod val="75000"/>
                  </a:schemeClr>
                </a:solidFill>
              </a:rPr>
              <a:t>Anarşizm</a:t>
            </a:r>
            <a:r>
              <a:rPr lang="tr-TR" sz="4000" dirty="0">
                <a:solidFill>
                  <a:schemeClr val="accent6">
                    <a:lumMod val="75000"/>
                  </a:schemeClr>
                </a:solidFill>
              </a:rPr>
              <a:t>: </a:t>
            </a:r>
            <a:r>
              <a:rPr lang="tr-TR" sz="4000" dirty="0"/>
              <a:t>Tüm baskıcı kurumların kaldırılmasını bu arada devletin de kaldırılması gerektiğini savunan anarşizme göre devlet gereksiz bir kurumdur. İnsanlar devlet olmadan daha adil ve mutlu yaşayabilirler. Devletin gerekliliğini reddeden anarşizme göre bu düşüncelerine bağlı olarak ideal bir düzen de yoktur</a:t>
            </a:r>
          </a:p>
        </p:txBody>
      </p:sp>
    </p:spTree>
    <p:extLst>
      <p:ext uri="{BB962C8B-B14F-4D97-AF65-F5344CB8AC3E}">
        <p14:creationId xmlns:p14="http://schemas.microsoft.com/office/powerpoint/2010/main" val="28987635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74700" y="432138"/>
            <a:ext cx="10833100" cy="6247864"/>
          </a:xfrm>
          <a:prstGeom prst="rect">
            <a:avLst/>
          </a:prstGeom>
        </p:spPr>
        <p:txBody>
          <a:bodyPr wrap="square">
            <a:spAutoFit/>
          </a:bodyPr>
          <a:lstStyle/>
          <a:p>
            <a:r>
              <a:rPr lang="tr-TR" sz="4000" dirty="0"/>
              <a:t>— </a:t>
            </a:r>
            <a:r>
              <a:rPr lang="tr-TR" sz="4000" dirty="0">
                <a:solidFill>
                  <a:schemeClr val="accent6">
                    <a:lumMod val="75000"/>
                  </a:schemeClr>
                </a:solidFill>
              </a:rPr>
              <a:t>İdeal düzenin olabileceğini kabul edenler</a:t>
            </a:r>
          </a:p>
          <a:p>
            <a:r>
              <a:rPr lang="tr-TR" sz="4000" dirty="0"/>
              <a:t>Tarihte Fransız devriminden sonra insanların bazı temel ve değişmez ihtiyaçları olduğu kabul edilmiştir. Bazı düşünürler de ideal bir düzenin olabileceğini düşünerek ideal bir düzen arayışına girişmişlerdir. Bu arayışlarda iki farklı yaklaşımdan söz edilebilir. Bunlar özgürlüğü ve eşitliği temel alan yaklaşımlardır</a:t>
            </a:r>
            <a:r>
              <a:rPr lang="tr-TR" dirty="0"/>
              <a:t>.</a:t>
            </a:r>
          </a:p>
        </p:txBody>
      </p:sp>
    </p:spTree>
    <p:extLst>
      <p:ext uri="{BB962C8B-B14F-4D97-AF65-F5344CB8AC3E}">
        <p14:creationId xmlns:p14="http://schemas.microsoft.com/office/powerpoint/2010/main" val="1210656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546100" y="350441"/>
            <a:ext cx="11049000" cy="6063198"/>
          </a:xfrm>
          <a:prstGeom prst="rect">
            <a:avLst/>
          </a:prstGeom>
        </p:spPr>
        <p:txBody>
          <a:bodyPr wrap="square">
            <a:spAutoFit/>
          </a:bodyPr>
          <a:lstStyle/>
          <a:p>
            <a:r>
              <a:rPr lang="tr-TR" dirty="0"/>
              <a:t>1-) </a:t>
            </a:r>
            <a:r>
              <a:rPr lang="tr-TR" sz="3600" dirty="0">
                <a:solidFill>
                  <a:schemeClr val="accent6">
                    <a:lumMod val="75000"/>
                  </a:schemeClr>
                </a:solidFill>
              </a:rPr>
              <a:t>Özgürlüğü Temel Alan Yaklaşımlar(Liberalizm)</a:t>
            </a:r>
          </a:p>
          <a:p>
            <a:r>
              <a:rPr lang="tr-TR" sz="3200" dirty="0"/>
              <a:t>Liberalizm diye adlandırılan bu görüşe göre siyasetin en önemli amacı özgürlük olmalıdır. Bu özgürlük aynı zamanda ekonomik özgürlük, siyasi özgürlük, din-fikri özgürlük gibi alt dallara ayrılabilir. Örneğin; ekonomik alanda özgürlük olursa tüm herkes dilediği gibi üretir, yaratır. Ürünlerini diledikleri gibi pazarlayıp rekabet ederler. Ekonomik yaşam böylece bir düzen kazanır. Devlet bu düzene müdahale etmemelidir. Üretimi yapan bu insanlar zenginleştikçe yavaş yavaş toplumda bundan pay alır. Bu görüşü savunanlara göre ideal düzeni belirleyen yegâne ölçüt özgürlüktür</a:t>
            </a:r>
            <a:r>
              <a:rPr lang="tr-TR" dirty="0"/>
              <a:t>.</a:t>
            </a:r>
          </a:p>
        </p:txBody>
      </p:sp>
    </p:spTree>
    <p:extLst>
      <p:ext uri="{BB962C8B-B14F-4D97-AF65-F5344CB8AC3E}">
        <p14:creationId xmlns:p14="http://schemas.microsoft.com/office/powerpoint/2010/main" val="34413082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68300" y="671691"/>
            <a:ext cx="11480800" cy="6247864"/>
          </a:xfrm>
          <a:prstGeom prst="rect">
            <a:avLst/>
          </a:prstGeom>
        </p:spPr>
        <p:txBody>
          <a:bodyPr wrap="square">
            <a:spAutoFit/>
          </a:bodyPr>
          <a:lstStyle/>
          <a:p>
            <a:r>
              <a:rPr lang="tr-TR" sz="3600" dirty="0"/>
              <a:t>2-</a:t>
            </a:r>
            <a:r>
              <a:rPr lang="tr-TR" sz="4000" dirty="0">
                <a:solidFill>
                  <a:schemeClr val="accent6">
                    <a:lumMod val="75000"/>
                  </a:schemeClr>
                </a:solidFill>
              </a:rPr>
              <a:t>) Eşitliği Temel Alan Yaklaşım (Sosyalizm)</a:t>
            </a:r>
          </a:p>
          <a:p>
            <a:r>
              <a:rPr lang="tr-TR" sz="3600" dirty="0"/>
              <a:t>Bu yaklaşıma göre ideal düzeni belirleyen en temel ölçüt eşitliktir. Çünkü özgürlüğün temel ölçüt olduğu bir toplumda zekâ ve kabiliyeti düşük bireyler bu toplum düzeni içerisinde ezileceklerdir. Burada sözü edilen sadece hukuksal ve siyasi eşitlik değildir. Bireyler ekonomik bakımdan da eşit olmalıdır. Bu nedenle devlet ekonomik alanda zayıfları koruyucu imkan, kudret ve zenginliği paylaştırıcı tedbirler almalıdır. Komünizm bu toplumcu görüşün aşırı bir örneğidir</a:t>
            </a:r>
          </a:p>
        </p:txBody>
      </p:sp>
    </p:spTree>
    <p:extLst>
      <p:ext uri="{BB962C8B-B14F-4D97-AF65-F5344CB8AC3E}">
        <p14:creationId xmlns:p14="http://schemas.microsoft.com/office/powerpoint/2010/main" val="97781376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371600" y="1309638"/>
            <a:ext cx="10261600" cy="4647426"/>
          </a:xfrm>
          <a:prstGeom prst="rect">
            <a:avLst/>
          </a:prstGeom>
        </p:spPr>
        <p:txBody>
          <a:bodyPr wrap="square">
            <a:spAutoFit/>
          </a:bodyPr>
          <a:lstStyle/>
          <a:p>
            <a:r>
              <a:rPr lang="tr-TR" sz="3200" dirty="0"/>
              <a:t>Komünizme göre üretim araçlarının(fabrika, işletme </a:t>
            </a:r>
            <a:r>
              <a:rPr lang="tr-TR" sz="3200" dirty="0" err="1"/>
              <a:t>v.b</a:t>
            </a:r>
            <a:r>
              <a:rPr lang="tr-TR" sz="3200" dirty="0"/>
              <a:t>.) mülkiyeti kişilerde değil, devletin elinde olmalıdır. Devlet bu elde edilen kazancı toplumdaki bireylere eşit olarak paylaştırılmalıdır. </a:t>
            </a:r>
            <a:r>
              <a:rPr lang="tr-TR" sz="3200" dirty="0" err="1"/>
              <a:t>Soint</a:t>
            </a:r>
            <a:r>
              <a:rPr lang="tr-TR" sz="3200" dirty="0"/>
              <a:t> </a:t>
            </a:r>
            <a:r>
              <a:rPr lang="tr-TR" sz="3200" dirty="0" err="1"/>
              <a:t>Simon</a:t>
            </a:r>
            <a:r>
              <a:rPr lang="tr-TR" sz="3200" dirty="0"/>
              <a:t>, İngiltere’de Robert </a:t>
            </a:r>
            <a:r>
              <a:rPr lang="tr-TR" sz="3200" dirty="0" err="1"/>
              <a:t>Owen</a:t>
            </a:r>
            <a:r>
              <a:rPr lang="tr-TR" sz="3200" dirty="0"/>
              <a:t>, Almanya’da </a:t>
            </a:r>
            <a:r>
              <a:rPr lang="tr-TR" sz="3200" dirty="0" err="1"/>
              <a:t>K.Marx</a:t>
            </a:r>
            <a:r>
              <a:rPr lang="tr-TR" sz="3200" dirty="0"/>
              <a:t> ve </a:t>
            </a:r>
            <a:r>
              <a:rPr lang="tr-TR" sz="3200" dirty="0" err="1"/>
              <a:t>Friedrich</a:t>
            </a:r>
            <a:r>
              <a:rPr lang="tr-TR" sz="3200" dirty="0"/>
              <a:t> Engels bu görüşün önde gelen temsilcileridir. Görüldüğü gibi bu yaklaşımda eşitlik özgürlükten daha ön plandadır. Ne var ki bu yaklaşımın da </a:t>
            </a:r>
            <a:r>
              <a:rPr lang="tr-TR" sz="4000" dirty="0"/>
              <a:t>eksik yönleri vardır.</a:t>
            </a:r>
          </a:p>
        </p:txBody>
      </p:sp>
    </p:spTree>
    <p:extLst>
      <p:ext uri="{BB962C8B-B14F-4D97-AF65-F5344CB8AC3E}">
        <p14:creationId xmlns:p14="http://schemas.microsoft.com/office/powerpoint/2010/main" val="22526817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44500" y="0"/>
            <a:ext cx="11010900" cy="6555641"/>
          </a:xfrm>
          <a:prstGeom prst="rect">
            <a:avLst/>
          </a:prstGeom>
        </p:spPr>
        <p:txBody>
          <a:bodyPr wrap="square">
            <a:spAutoFit/>
          </a:bodyPr>
          <a:lstStyle/>
          <a:p>
            <a:r>
              <a:rPr lang="tr-TR" sz="2800" dirty="0"/>
              <a:t>Özgürlüğü temel alan (</a:t>
            </a:r>
            <a:r>
              <a:rPr lang="tr-TR" sz="2800" dirty="0" err="1"/>
              <a:t>liberalist</a:t>
            </a:r>
            <a:r>
              <a:rPr lang="tr-TR" sz="2800" dirty="0"/>
              <a:t>) yaklaşım ve eşitliği temel alan yaklaşımlar toplumlarda uygulanmıştır. Ne var ki bu yaklaşımlar toplumu bütünüyle mutlu edememiştir. Özgürlüğü temel alan yaklaşımın uygulanmasında her alanda özgürlük uygulanmıştır. Fakat bu küçük bir azınlığın zengin, toplumun çoğunluğunun yoksul olmasına neden olmuştur. Bireysel çıkarlar sonuçta genel (toplumsal) çıkarları gerçekleştirir ilkesi de doğrulanmamıştır.</a:t>
            </a:r>
          </a:p>
          <a:p>
            <a:r>
              <a:rPr lang="tr-TR" sz="2800" dirty="0"/>
              <a:t>Eşitliği temel alan yaklaşımda da özgürlüğün olmadığı özgürlüğün kısıtlandığı noktasında eleştiriler olmuştur. Eşitlikle özgürlük bir bütünün iki parçası gibidir. Eşitlik artarsa özgürlük azalır; özgürlük artarsa eşitlik azalır.</a:t>
            </a:r>
          </a:p>
          <a:p>
            <a:r>
              <a:rPr lang="tr-TR" sz="2800" dirty="0"/>
              <a:t>Ayrıca çağımızda ideal bir düzen için eşitlik ve özgürlük kavramlarının yanında adalet ilkesinin de olması gerektiği düşünülmeye başlamıştır</a:t>
            </a:r>
            <a:r>
              <a:rPr lang="tr-TR" sz="2800" dirty="0" smtClean="0"/>
              <a:t>.</a:t>
            </a:r>
            <a:endParaRPr lang="tr-TR" sz="2800" dirty="0"/>
          </a:p>
        </p:txBody>
      </p:sp>
    </p:spTree>
    <p:extLst>
      <p:ext uri="{BB962C8B-B14F-4D97-AF65-F5344CB8AC3E}">
        <p14:creationId xmlns:p14="http://schemas.microsoft.com/office/powerpoint/2010/main" val="10788892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82600" y="649238"/>
            <a:ext cx="11049000" cy="5078313"/>
          </a:xfrm>
          <a:prstGeom prst="rect">
            <a:avLst/>
          </a:prstGeom>
        </p:spPr>
        <p:txBody>
          <a:bodyPr wrap="square">
            <a:spAutoFit/>
          </a:bodyPr>
          <a:lstStyle/>
          <a:p>
            <a:r>
              <a:rPr lang="tr-TR" sz="3600" dirty="0">
                <a:solidFill>
                  <a:schemeClr val="accent6">
                    <a:lumMod val="75000"/>
                  </a:schemeClr>
                </a:solidFill>
              </a:rPr>
              <a:t>b-Ütopyalar</a:t>
            </a:r>
          </a:p>
          <a:p>
            <a:r>
              <a:rPr lang="tr-TR" sz="3600" dirty="0" err="1"/>
              <a:t>Ütopya’nın</a:t>
            </a:r>
            <a:r>
              <a:rPr lang="tr-TR" sz="3600" dirty="0"/>
              <a:t> hayali devlet ve toplum düzeni olduğunu söylemiştik. İdeal bir toplum düzenini hedefleyici bazı düşünür ve filozoflar, yazdıkları eserlerde hayali ülkeler tasarlamışlardır. Bu hayali ülkelerde kendilerine göre ideal bir düzenin nasıl olacağını anlatmışlardır. Ütopyaları istenen ütopyalar  ve korku ütopyaları  olmak üzere ikiye ayırabiliriz.</a:t>
            </a:r>
          </a:p>
        </p:txBody>
      </p:sp>
    </p:spTree>
    <p:extLst>
      <p:ext uri="{BB962C8B-B14F-4D97-AF65-F5344CB8AC3E}">
        <p14:creationId xmlns:p14="http://schemas.microsoft.com/office/powerpoint/2010/main" val="2923744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87400" y="507137"/>
            <a:ext cx="10566400" cy="4401205"/>
          </a:xfrm>
          <a:prstGeom prst="rect">
            <a:avLst/>
          </a:prstGeom>
        </p:spPr>
        <p:txBody>
          <a:bodyPr wrap="square">
            <a:spAutoFit/>
          </a:bodyPr>
          <a:lstStyle/>
          <a:p>
            <a:r>
              <a:rPr lang="tr-TR" dirty="0"/>
              <a:t>*</a:t>
            </a:r>
            <a:r>
              <a:rPr lang="tr-TR" sz="4000" dirty="0"/>
              <a:t>İstenen Ütopyalar:</a:t>
            </a:r>
          </a:p>
          <a:p>
            <a:r>
              <a:rPr lang="tr-TR" sz="4000" dirty="0"/>
              <a:t>İstenilen ütopyalar gerçekleştikleri takdirde insanların daha mutlu ve huzurlu olacağı toplum düzenlerini anlatan ütopyalardır. </a:t>
            </a:r>
            <a:r>
              <a:rPr lang="tr-TR" sz="4000" dirty="0" err="1"/>
              <a:t>Başlıcaları</a:t>
            </a:r>
            <a:r>
              <a:rPr lang="tr-TR" sz="4000" dirty="0"/>
              <a:t> Platon’un “İdeal devleti” Thomas </a:t>
            </a:r>
            <a:r>
              <a:rPr lang="tr-TR" sz="4000" dirty="0" err="1"/>
              <a:t>More’un</a:t>
            </a:r>
            <a:r>
              <a:rPr lang="tr-TR" sz="4000" dirty="0"/>
              <a:t> “</a:t>
            </a:r>
            <a:r>
              <a:rPr lang="tr-TR" sz="4000" dirty="0" err="1"/>
              <a:t>Ütopya”sı</a:t>
            </a:r>
            <a:r>
              <a:rPr lang="tr-TR" sz="4000" dirty="0"/>
              <a:t>, Farabi’nin “Erdemli Şehir”  ütopyalarıdır.</a:t>
            </a:r>
          </a:p>
        </p:txBody>
      </p:sp>
    </p:spTree>
    <p:extLst>
      <p:ext uri="{BB962C8B-B14F-4D97-AF65-F5344CB8AC3E}">
        <p14:creationId xmlns:p14="http://schemas.microsoft.com/office/powerpoint/2010/main" val="40791212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03300" y="618341"/>
            <a:ext cx="10845800" cy="4832092"/>
          </a:xfrm>
          <a:prstGeom prst="rect">
            <a:avLst/>
          </a:prstGeom>
        </p:spPr>
        <p:txBody>
          <a:bodyPr wrap="square">
            <a:spAutoFit/>
          </a:bodyPr>
          <a:lstStyle/>
          <a:p>
            <a:r>
              <a:rPr lang="tr-TR" sz="2800" dirty="0"/>
              <a:t>Platon’un ideal devleti: Platon’a göre insan ruhu üç bölümden oluşur. Duygu(güdü), cesaret(irade) ve akıl. Devlette de üç sınıf bulunur. Bu sınıflar işçi ve zanaatçılar sınıfı, bekçiler-muhafızlar sınıfı, yargıçlar(yöneticiler) sınıfı.</a:t>
            </a:r>
          </a:p>
          <a:p>
            <a:r>
              <a:rPr lang="tr-TR" sz="2800" dirty="0"/>
              <a:t>İşçi ve zanaatçılar sınıfı= erdemi &gt; çalışmak ve itaat etmek </a:t>
            </a:r>
          </a:p>
          <a:p>
            <a:r>
              <a:rPr lang="tr-TR" sz="2800" dirty="0"/>
              <a:t>Bekçiler sınıfı (askerler = erdemi &gt; cesur olmak</a:t>
            </a:r>
          </a:p>
          <a:p>
            <a:r>
              <a:rPr lang="tr-TR" sz="2800" dirty="0"/>
              <a:t>Yargıçlar sınıfı (yöneticiler) =erdemi &gt; bilgelik</a:t>
            </a:r>
          </a:p>
          <a:p>
            <a:r>
              <a:rPr lang="tr-TR" sz="2800" dirty="0"/>
              <a:t>Platon’a göre işçi çalışır, asker savaşır, aydın(yöneticiler) yönetir. Platon’a göre işçiler daha çok bedensel hazlara ve maddeye düşkünken askerler şan ve şerefe, yöneticiler akıl gücüne daha fazla düşkündür.</a:t>
            </a:r>
          </a:p>
        </p:txBody>
      </p:sp>
    </p:spTree>
    <p:extLst>
      <p:ext uri="{BB962C8B-B14F-4D97-AF65-F5344CB8AC3E}">
        <p14:creationId xmlns:p14="http://schemas.microsoft.com/office/powerpoint/2010/main" val="129758216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977900" y="584200"/>
            <a:ext cx="10020300" cy="5638800"/>
          </a:xfrm>
          <a:prstGeom prst="rect">
            <a:avLst/>
          </a:prstGeom>
        </p:spPr>
      </p:pic>
    </p:spTree>
    <p:extLst>
      <p:ext uri="{BB962C8B-B14F-4D97-AF65-F5344CB8AC3E}">
        <p14:creationId xmlns:p14="http://schemas.microsoft.com/office/powerpoint/2010/main" val="28421023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03300" y="172641"/>
            <a:ext cx="10769600" cy="6124754"/>
          </a:xfrm>
          <a:prstGeom prst="rect">
            <a:avLst/>
          </a:prstGeom>
        </p:spPr>
        <p:txBody>
          <a:bodyPr wrap="square">
            <a:spAutoFit/>
          </a:bodyPr>
          <a:lstStyle/>
          <a:p>
            <a:r>
              <a:rPr lang="tr-TR" dirty="0"/>
              <a:t> </a:t>
            </a:r>
            <a:r>
              <a:rPr lang="tr-TR" sz="4000" dirty="0">
                <a:solidFill>
                  <a:schemeClr val="accent6">
                    <a:lumMod val="75000"/>
                  </a:schemeClr>
                </a:solidFill>
              </a:rPr>
              <a:t>a-Düzenin Gerekliliği ve Devlet </a:t>
            </a:r>
          </a:p>
          <a:p>
            <a:r>
              <a:rPr lang="tr-TR" sz="3200" dirty="0"/>
              <a:t>İnsan yaradılışı gereği önce kendi varlığını sürdürmeye çalışır. Bu nedenle başkalarının zararına da olsa önce kendi çıkarını düşünür. Toplumu oluşturan bireyler kendi çıkarlarına göre hareket edecek olurlarsa, bireylerin bir arada yaşamaları mümkün olmaz. Bu nedenle her toplumda bir düzene ihtiyaç vardır. Düzenin olması için de uygulayacak bir güce ihtiyaç vardır. İşte bu güç devlettir. Devletin olduğu yerde toplumsal düzen vardır. Devlet toplum içi düzeni sağlamakla da kalmaz, ülke dışından gelecek tehlikelere, saldırılara karşı da vatandaşı korur</a:t>
            </a:r>
          </a:p>
        </p:txBody>
      </p:sp>
    </p:spTree>
    <p:extLst>
      <p:ext uri="{BB962C8B-B14F-4D97-AF65-F5344CB8AC3E}">
        <p14:creationId xmlns:p14="http://schemas.microsoft.com/office/powerpoint/2010/main" val="3110600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350" y="692150"/>
            <a:ext cx="5067300" cy="5886450"/>
          </a:xfrm>
          <a:prstGeom prst="rect">
            <a:avLst/>
          </a:prstGeom>
        </p:spPr>
      </p:pic>
      <p:sp>
        <p:nvSpPr>
          <p:cNvPr id="3" name="Dikdörtgen 2"/>
          <p:cNvSpPr/>
          <p:nvPr/>
        </p:nvSpPr>
        <p:spPr>
          <a:xfrm>
            <a:off x="5581650" y="987336"/>
            <a:ext cx="6610350" cy="4893647"/>
          </a:xfrm>
          <a:prstGeom prst="rect">
            <a:avLst/>
          </a:prstGeom>
        </p:spPr>
        <p:txBody>
          <a:bodyPr wrap="square">
            <a:spAutoFit/>
          </a:bodyPr>
          <a:lstStyle/>
          <a:p>
            <a:r>
              <a:rPr lang="tr-TR" sz="2400" dirty="0"/>
              <a:t>Platon’a göre bu devlette ana mesele eğitimdir. Örneğin, bekçiler cesur olmalıdır fakat bu cesurluk kaba ve vahşi bir cesurluk olmamalıdır. Bu nedenle beden eğitiminin yanında </a:t>
            </a:r>
            <a:r>
              <a:rPr lang="tr-TR" sz="2400" dirty="0" smtClean="0"/>
              <a:t>ruh eğitimini </a:t>
            </a:r>
            <a:r>
              <a:rPr lang="tr-TR" sz="2400" dirty="0"/>
              <a:t>de almalıdır. Platon bekçilerin devlete karşı gelmemeleri için seçimine özen gösterilmelerini ister. Bekçiler ancak devlet izniyle evlenebilirler. Kimin kimle evleneceğini sağlayan devlettir. Kadınlar ve çocuklar ortaktır. Çocuklar doğar doğmaz devlet tarafından eğitilmek üzere alınacağından baba-oğul birbirini tanımayacaktır </a:t>
            </a:r>
          </a:p>
        </p:txBody>
      </p:sp>
    </p:spTree>
    <p:extLst>
      <p:ext uri="{BB962C8B-B14F-4D97-AF65-F5344CB8AC3E}">
        <p14:creationId xmlns:p14="http://schemas.microsoft.com/office/powerpoint/2010/main" val="26652373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31800" y="393701"/>
            <a:ext cx="11760200" cy="5262979"/>
          </a:xfrm>
          <a:prstGeom prst="rect">
            <a:avLst/>
          </a:prstGeom>
        </p:spPr>
        <p:txBody>
          <a:bodyPr wrap="square">
            <a:spAutoFit/>
          </a:bodyPr>
          <a:lstStyle/>
          <a:p>
            <a:r>
              <a:rPr lang="tr-TR" sz="2800" dirty="0">
                <a:solidFill>
                  <a:schemeClr val="accent6">
                    <a:lumMod val="75000"/>
                  </a:schemeClr>
                </a:solidFill>
              </a:rPr>
              <a:t>Farabi’nin erdemli şehri</a:t>
            </a:r>
            <a:r>
              <a:rPr lang="tr-TR" sz="2800" dirty="0"/>
              <a:t>: Farabi’nin ideal toplumunun temelinde erdem yatar. Erdem yardımlaşmadır. Yardımlaşan kent erdemli kenttir. Kentler birbiriyle yardımlaşsa erdemli bir toplum, toplumlar birbirleriyle yardımlaşırsa erdemli bir dünya oluşur.</a:t>
            </a:r>
          </a:p>
          <a:p>
            <a:r>
              <a:rPr lang="tr-TR" sz="2800" dirty="0"/>
              <a:t>Farabi’ye göre toplumun başında iyi ya da kötü bir yöneten bulunur. Eğer yönetenler devletin başında aydın bir kişinin, bir filozofun bulunması gerekir. Böylece halkta bilgi ve ahlak yönünden yükselir. Ayrıca yönetenle Farabi’ye göre seçimle başa gelmelidir.</a:t>
            </a:r>
          </a:p>
          <a:p>
            <a:r>
              <a:rPr lang="tr-TR" sz="2800" dirty="0"/>
              <a:t>Farabi yöneticide bulunması gereken nitelikler üzerinde fazlasıyla durur. Ona göre yönetici akıllı, anlayışlı, okumaya meraklı olmalı, güzel konuşmalı, doğruluğu sevmeli, dünya malına ve eğlenceye düşkün olmamalıdır.</a:t>
            </a:r>
          </a:p>
        </p:txBody>
      </p:sp>
    </p:spTree>
    <p:extLst>
      <p:ext uri="{BB962C8B-B14F-4D97-AF65-F5344CB8AC3E}">
        <p14:creationId xmlns:p14="http://schemas.microsoft.com/office/powerpoint/2010/main" val="208396978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4100" y="596900"/>
            <a:ext cx="10655300" cy="5892800"/>
          </a:xfrm>
          <a:prstGeom prst="rect">
            <a:avLst/>
          </a:prstGeom>
        </p:spPr>
      </p:pic>
    </p:spTree>
    <p:extLst>
      <p:ext uri="{BB962C8B-B14F-4D97-AF65-F5344CB8AC3E}">
        <p14:creationId xmlns:p14="http://schemas.microsoft.com/office/powerpoint/2010/main" val="93231958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28700" y="443637"/>
            <a:ext cx="9944100" cy="3046988"/>
          </a:xfrm>
          <a:prstGeom prst="rect">
            <a:avLst/>
          </a:prstGeom>
        </p:spPr>
        <p:txBody>
          <a:bodyPr wrap="square">
            <a:spAutoFit/>
          </a:bodyPr>
          <a:lstStyle/>
          <a:p>
            <a:r>
              <a:rPr lang="tr-TR" sz="3200" dirty="0"/>
              <a:t>Thomas </a:t>
            </a:r>
            <a:r>
              <a:rPr lang="tr-TR" sz="3200" dirty="0" err="1"/>
              <a:t>More’un</a:t>
            </a:r>
            <a:r>
              <a:rPr lang="tr-TR" sz="3200" dirty="0"/>
              <a:t> “</a:t>
            </a:r>
            <a:r>
              <a:rPr lang="tr-TR" sz="3200" dirty="0" err="1"/>
              <a:t>Ütopia”sı</a:t>
            </a:r>
            <a:r>
              <a:rPr lang="tr-TR" sz="3200" dirty="0"/>
              <a:t>: </a:t>
            </a:r>
            <a:r>
              <a:rPr lang="tr-TR" sz="3200" dirty="0" err="1"/>
              <a:t>More’un</a:t>
            </a:r>
            <a:r>
              <a:rPr lang="tr-TR" sz="3200" dirty="0"/>
              <a:t> ütopyasında tasarladığı adada 54 büyük şehir vardır. Hepsinde aynı dil konuşulur, aynı yasa ve töreler geçerlidir. Hepsinin planı aynıdır. Her aileye bir ev verilmiştir. Aileler evlerini 10 yılda bir </a:t>
            </a:r>
            <a:r>
              <a:rPr lang="tr-TR" sz="3200" dirty="0" err="1"/>
              <a:t>kur’a</a:t>
            </a:r>
            <a:r>
              <a:rPr lang="tr-TR" sz="3200" dirty="0"/>
              <a:t> ile değiştirmek zorundadır.</a:t>
            </a:r>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03900" y="3490625"/>
            <a:ext cx="4914900" cy="3367375"/>
          </a:xfrm>
          <a:prstGeom prst="rect">
            <a:avLst/>
          </a:prstGeom>
        </p:spPr>
      </p:pic>
    </p:spTree>
    <p:extLst>
      <p:ext uri="{BB962C8B-B14F-4D97-AF65-F5344CB8AC3E}">
        <p14:creationId xmlns:p14="http://schemas.microsoft.com/office/powerpoint/2010/main" val="351921710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673100" y="1093738"/>
            <a:ext cx="7797800" cy="3970318"/>
          </a:xfrm>
          <a:prstGeom prst="rect">
            <a:avLst/>
          </a:prstGeom>
        </p:spPr>
        <p:txBody>
          <a:bodyPr wrap="square">
            <a:spAutoFit/>
          </a:bodyPr>
          <a:lstStyle/>
          <a:p>
            <a:r>
              <a:rPr lang="tr-TR" sz="2800" dirty="0"/>
              <a:t>Her şehirde 6bin aile yaşar ve her aile 22 kişiden oluşur. Bunların ikisi köledir. Aileyi en yaşlı erkek yönetir. Kızlar 18, erkekler 22 yaşından önce evlenemezler. Evliliğe ancak ölüm son verir. Eğer eşlerden biri diğerini aldatır veya yaşanmayacak kadar huysuz davranırsa yöneticiler kurulunun izniyle eşler boşanır, suçlu eş ömrünün sonuna kadar bir daha asla evlenmez.</a:t>
            </a:r>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18501" y="444500"/>
            <a:ext cx="3733800" cy="6413500"/>
          </a:xfrm>
          <a:prstGeom prst="rect">
            <a:avLst/>
          </a:prstGeom>
        </p:spPr>
      </p:pic>
    </p:spTree>
    <p:extLst>
      <p:ext uri="{BB962C8B-B14F-4D97-AF65-F5344CB8AC3E}">
        <p14:creationId xmlns:p14="http://schemas.microsoft.com/office/powerpoint/2010/main" val="219836419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635000" y="241300"/>
            <a:ext cx="11303000" cy="6278642"/>
          </a:xfrm>
          <a:prstGeom prst="rect">
            <a:avLst/>
          </a:prstGeom>
        </p:spPr>
        <p:txBody>
          <a:bodyPr wrap="square">
            <a:spAutoFit/>
          </a:bodyPr>
          <a:lstStyle/>
          <a:p>
            <a:r>
              <a:rPr lang="tr-TR" sz="3200" dirty="0"/>
              <a:t>Ütopyanın temel özelliği sınıfsız toplum oluşudur. Köleler dışında herkes birbirine eşittir.</a:t>
            </a:r>
          </a:p>
          <a:p>
            <a:r>
              <a:rPr lang="tr-TR" sz="3200" dirty="0"/>
              <a:t>	Ülkede planlı ekonomi sistemi geçerlidir. Lüks üretim yasaktır. 24 saatin 6 saati insanlar çalışır. Tüm üretilenler toplumun ortak malıdır. Özel mülk edinme yasaktır. Her şehir 4 mahalleye ayrılmıştır. Her mahallenin ortasında her çeşit eşya ve yiyecek bulunan bir çarşı bulunur. Her aile başkanı bu çarşıdan ihtiyacı olan kadarını hiçbir para ya da yazılı belge vermeden evine götürür.</a:t>
            </a:r>
          </a:p>
          <a:p>
            <a:r>
              <a:rPr lang="tr-TR" sz="3200" dirty="0"/>
              <a:t>	Ütopyada temel ilkelerden biri hoşgörüdür. İsteyen istediği dine inanabilir, dinsiz de olabilir. Ancak herhangi bir dini küçümsemek suçtur.</a:t>
            </a:r>
          </a:p>
          <a:p>
            <a:endParaRPr lang="tr-TR" dirty="0"/>
          </a:p>
        </p:txBody>
      </p:sp>
    </p:spTree>
    <p:extLst>
      <p:ext uri="{BB962C8B-B14F-4D97-AF65-F5344CB8AC3E}">
        <p14:creationId xmlns:p14="http://schemas.microsoft.com/office/powerpoint/2010/main" val="227921142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346200" y="645636"/>
            <a:ext cx="10388600" cy="1569660"/>
          </a:xfrm>
          <a:prstGeom prst="rect">
            <a:avLst/>
          </a:prstGeom>
        </p:spPr>
        <p:txBody>
          <a:bodyPr wrap="square">
            <a:spAutoFit/>
          </a:bodyPr>
          <a:lstStyle/>
          <a:p>
            <a:r>
              <a:rPr lang="tr-TR" sz="2400" dirty="0" err="1"/>
              <a:t>More’a</a:t>
            </a:r>
            <a:r>
              <a:rPr lang="tr-TR" sz="2400" dirty="0"/>
              <a:t> göre devletin amacı topluluğun mutluluğunu sağlamaktır. Eğitim- öğretim zorunlu ve parasızdır, kadın- erkek eşittir, çalışma saatleri azdır, dinde hoşgörü vardır. Genel olarak toplumun iyiliği ön plandadır.</a:t>
            </a:r>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19500" y="2311400"/>
            <a:ext cx="8242300" cy="4546600"/>
          </a:xfrm>
          <a:prstGeom prst="rect">
            <a:avLst/>
          </a:prstGeom>
        </p:spPr>
      </p:pic>
    </p:spTree>
    <p:extLst>
      <p:ext uri="{BB962C8B-B14F-4D97-AF65-F5344CB8AC3E}">
        <p14:creationId xmlns:p14="http://schemas.microsoft.com/office/powerpoint/2010/main" val="217318811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914400" y="398840"/>
            <a:ext cx="10756900" cy="5509200"/>
          </a:xfrm>
          <a:prstGeom prst="rect">
            <a:avLst/>
          </a:prstGeom>
        </p:spPr>
        <p:txBody>
          <a:bodyPr wrap="square">
            <a:spAutoFit/>
          </a:bodyPr>
          <a:lstStyle/>
          <a:p>
            <a:r>
              <a:rPr lang="tr-TR" sz="3200" dirty="0" err="1"/>
              <a:t>Campanella’nın</a:t>
            </a:r>
            <a:r>
              <a:rPr lang="tr-TR" sz="3200" dirty="0"/>
              <a:t> “Güneş Ülkesi”: </a:t>
            </a:r>
            <a:r>
              <a:rPr lang="tr-TR" sz="3200" dirty="0" err="1"/>
              <a:t>Campanella</a:t>
            </a:r>
            <a:r>
              <a:rPr lang="tr-TR" sz="3200" dirty="0"/>
              <a:t> ideal düzenin sosyalist bir devletle sağlanacağı düşüncesindedir. Tasarladığı ütopyasında ülkenin başında seçimle başa gelen bilge bir rahip bulunur. Buna “Büyük Metafizikçi” denir. Devlet ve din işlerini yönetir. Kesin ve karşı konulmaz yetkileri vardır. Seçtiği üç bakan kendisine yardım eder. Bunlar PON, SİN ve MOR dur. </a:t>
            </a:r>
            <a:r>
              <a:rPr lang="tr-TR" sz="3200" dirty="0" err="1"/>
              <a:t>Pon</a:t>
            </a:r>
            <a:r>
              <a:rPr lang="tr-TR" sz="3200" dirty="0"/>
              <a:t> (güç) askerlik, savaş gibi güce dayanan işleri yönetir. Sin (bilgelik) din ve eğitimle ilgilenir. Mor (aşk) sağlık işlerine bakar, kadın- erkek ilişkilerini düzenler.</a:t>
            </a:r>
          </a:p>
        </p:txBody>
      </p:sp>
    </p:spTree>
    <p:extLst>
      <p:ext uri="{BB962C8B-B14F-4D97-AF65-F5344CB8AC3E}">
        <p14:creationId xmlns:p14="http://schemas.microsoft.com/office/powerpoint/2010/main" val="421261455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69900" y="500440"/>
            <a:ext cx="11163300" cy="5509200"/>
          </a:xfrm>
          <a:prstGeom prst="rect">
            <a:avLst/>
          </a:prstGeom>
        </p:spPr>
        <p:txBody>
          <a:bodyPr wrap="square">
            <a:spAutoFit/>
          </a:bodyPr>
          <a:lstStyle/>
          <a:p>
            <a:r>
              <a:rPr lang="tr-TR" sz="3200" dirty="0"/>
              <a:t>Güneş ülkesinde özel mülkiyet yoktur. Birlikte üretilir ve tüketilir. Günde 4 saat çalışılır.</a:t>
            </a:r>
          </a:p>
          <a:p>
            <a:r>
              <a:rPr lang="tr-TR" sz="3200" dirty="0"/>
              <a:t>	</a:t>
            </a:r>
            <a:r>
              <a:rPr lang="tr-TR" sz="3200" dirty="0" err="1"/>
              <a:t>Campanella’ya</a:t>
            </a:r>
            <a:r>
              <a:rPr lang="tr-TR" sz="3200" dirty="0"/>
              <a:t> göre bütün kötülüklerin kaynağı ailedir. Bu nedenle Güneş ülkesinde aile yoktur. Kadın- erkek evlenmeden birleşirler. İsteyen istediğiyle birleşemez. Bakan Mor’ un aşk memurları bu işleri düzenlerler. Bebekler doğar doğmaz alınır. Devlet tarafından büyütülür ve eğitilir.</a:t>
            </a:r>
          </a:p>
          <a:p>
            <a:r>
              <a:rPr lang="tr-TR" sz="3200" dirty="0"/>
              <a:t>	Güneş ülkesinde din alanında özgürlük ve hoşgörü yoktur. İsteyen istediği dine inanamaz tek bir dine inanmak durumundadır.</a:t>
            </a:r>
          </a:p>
        </p:txBody>
      </p:sp>
    </p:spTree>
    <p:extLst>
      <p:ext uri="{BB962C8B-B14F-4D97-AF65-F5344CB8AC3E}">
        <p14:creationId xmlns:p14="http://schemas.microsoft.com/office/powerpoint/2010/main" val="148251780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4200" y="241300"/>
            <a:ext cx="11353800" cy="6616700"/>
          </a:xfrm>
          <a:prstGeom prst="rect">
            <a:avLst/>
          </a:prstGeom>
        </p:spPr>
      </p:pic>
    </p:spTree>
    <p:extLst>
      <p:ext uri="{BB962C8B-B14F-4D97-AF65-F5344CB8AC3E}">
        <p14:creationId xmlns:p14="http://schemas.microsoft.com/office/powerpoint/2010/main" val="36626736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447800" y="746036"/>
            <a:ext cx="9652000" cy="2862322"/>
          </a:xfrm>
          <a:prstGeom prst="rect">
            <a:avLst/>
          </a:prstGeom>
        </p:spPr>
        <p:txBody>
          <a:bodyPr wrap="square">
            <a:spAutoFit/>
          </a:bodyPr>
          <a:lstStyle/>
          <a:p>
            <a:r>
              <a:rPr lang="tr-TR" dirty="0"/>
              <a:t>— </a:t>
            </a:r>
            <a:r>
              <a:rPr lang="tr-TR" sz="3600" dirty="0">
                <a:solidFill>
                  <a:schemeClr val="accent6">
                    <a:lumMod val="75000"/>
                  </a:schemeClr>
                </a:solidFill>
              </a:rPr>
              <a:t>Siyaset felsefesinin bir dalı olan devlet-toplum ilişkisini inceleyen devlet felsefesinin en önemli sorunu devletin nasıl ortaya çıktığıdır?  Bu konuda birbirinden farklı iki görüş vardır</a:t>
            </a:r>
          </a:p>
        </p:txBody>
      </p:sp>
    </p:spTree>
    <p:extLst>
      <p:ext uri="{BB962C8B-B14F-4D97-AF65-F5344CB8AC3E}">
        <p14:creationId xmlns:p14="http://schemas.microsoft.com/office/powerpoint/2010/main" val="31183459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584200" y="205244"/>
            <a:ext cx="11430000" cy="6555641"/>
          </a:xfrm>
          <a:prstGeom prst="rect">
            <a:avLst/>
          </a:prstGeom>
        </p:spPr>
        <p:txBody>
          <a:bodyPr wrap="square">
            <a:spAutoFit/>
          </a:bodyPr>
          <a:lstStyle/>
          <a:p>
            <a:r>
              <a:rPr lang="tr-TR" dirty="0"/>
              <a:t>*</a:t>
            </a:r>
            <a:r>
              <a:rPr lang="tr-TR" sz="2800" dirty="0"/>
              <a:t>Korku Ütopyaları:</a:t>
            </a:r>
          </a:p>
          <a:p>
            <a:r>
              <a:rPr lang="tr-TR" sz="2800" dirty="0"/>
              <a:t>Gerçekleşmesinden korkulan ütopyalardır. A. </a:t>
            </a:r>
            <a:r>
              <a:rPr lang="tr-TR" sz="2800" dirty="0" err="1"/>
              <a:t>Huxley’in</a:t>
            </a:r>
            <a:r>
              <a:rPr lang="tr-TR" sz="2800" dirty="0"/>
              <a:t> “Yeni </a:t>
            </a:r>
            <a:r>
              <a:rPr lang="tr-TR" sz="2800" dirty="0" err="1"/>
              <a:t>Dünya”sı</a:t>
            </a:r>
            <a:r>
              <a:rPr lang="tr-TR" sz="2800" dirty="0"/>
              <a:t>, G. </a:t>
            </a:r>
            <a:r>
              <a:rPr lang="tr-TR" sz="2800" dirty="0" err="1"/>
              <a:t>Orwell’in</a:t>
            </a:r>
            <a:r>
              <a:rPr lang="tr-TR" sz="2800" dirty="0"/>
              <a:t> “1984” adlı eserleri örnek olarak verilebilir.</a:t>
            </a:r>
          </a:p>
          <a:p>
            <a:r>
              <a:rPr lang="tr-TR" sz="2800" dirty="0" err="1"/>
              <a:t>Aldous</a:t>
            </a:r>
            <a:r>
              <a:rPr lang="tr-TR" sz="2800" dirty="0"/>
              <a:t> </a:t>
            </a:r>
            <a:r>
              <a:rPr lang="tr-TR" sz="2800" dirty="0" err="1"/>
              <a:t>Huxley’in</a:t>
            </a:r>
            <a:r>
              <a:rPr lang="tr-TR" sz="2800" dirty="0"/>
              <a:t> “Yeni </a:t>
            </a:r>
            <a:r>
              <a:rPr lang="tr-TR" sz="2800" dirty="0" err="1"/>
              <a:t>Dünya”sı</a:t>
            </a:r>
            <a:r>
              <a:rPr lang="tr-TR" sz="2800" dirty="0"/>
              <a:t>: Yeni Dünya adlı romanında anlattığı ütopyada bilim ve teknoloji aşırı gelişmiştir. Artık her şey mekanikleşmiş insana özgü değerler ve nitelikler yok olmuştur. Aile ortadan kalkmış tüm çocuklar tüp bebeğidir. İnsanlar Alfalar (zekiler), Betalar (daha az zekiler) ve Epsilonlar (düşük zekâlılar) olarak üretilirler. Epsilonlar ağır işler ve ayak işleri yapanlar. Ayrıca sorun çıkaran insanlar “şartlandırma merkezlerine götürülerek sevmek, acımak </a:t>
            </a:r>
            <a:r>
              <a:rPr lang="tr-TR" sz="2800" dirty="0" err="1"/>
              <a:t>v.b</a:t>
            </a:r>
            <a:r>
              <a:rPr lang="tr-TR" sz="2800" dirty="0"/>
              <a:t>. insani duygular yok edilerek istenilen biçimde şartlandırılır. İnsanların doğumları gibi ölümleri de önceden belirlenir, ölüm merkezlerine götürülerek burada öldürülürler. Bilim- teknoloji çok ileri olduğundan yaşlanma yoktur. İnsana özgü düşünme ve duygular yasaktır. Kitaplar yok edilmiştir.  </a:t>
            </a:r>
          </a:p>
        </p:txBody>
      </p:sp>
    </p:spTree>
    <p:extLst>
      <p:ext uri="{BB962C8B-B14F-4D97-AF65-F5344CB8AC3E}">
        <p14:creationId xmlns:p14="http://schemas.microsoft.com/office/powerpoint/2010/main" val="84817022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4402" y="669670"/>
            <a:ext cx="4359497" cy="4283329"/>
          </a:xfrm>
          <a:prstGeom prst="rect">
            <a:avLst/>
          </a:prstGeom>
        </p:spPr>
      </p:pic>
      <p:pic>
        <p:nvPicPr>
          <p:cNvPr id="3" name="Resim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34200" y="669670"/>
            <a:ext cx="4775200" cy="5705730"/>
          </a:xfrm>
          <a:prstGeom prst="rect">
            <a:avLst/>
          </a:prstGeom>
        </p:spPr>
      </p:pic>
    </p:spTree>
    <p:extLst>
      <p:ext uri="{BB962C8B-B14F-4D97-AF65-F5344CB8AC3E}">
        <p14:creationId xmlns:p14="http://schemas.microsoft.com/office/powerpoint/2010/main" val="69107687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660400" y="127000"/>
            <a:ext cx="11353800" cy="6494085"/>
          </a:xfrm>
          <a:prstGeom prst="rect">
            <a:avLst/>
          </a:prstGeom>
        </p:spPr>
        <p:txBody>
          <a:bodyPr wrap="square">
            <a:spAutoFit/>
          </a:bodyPr>
          <a:lstStyle/>
          <a:p>
            <a:r>
              <a:rPr lang="tr-TR" sz="3200" dirty="0" err="1"/>
              <a:t>G.Orwell’in</a:t>
            </a:r>
            <a:r>
              <a:rPr lang="tr-TR" sz="3200" dirty="0"/>
              <a:t> “1984” ütopyası : </a:t>
            </a:r>
            <a:r>
              <a:rPr lang="tr-TR" sz="3200" dirty="0" err="1"/>
              <a:t>Orwell’in</a:t>
            </a:r>
            <a:r>
              <a:rPr lang="tr-TR" sz="3200" dirty="0"/>
              <a:t> yazdığı “1984” adlı eserde tasarlanan devlet anlayışında despotizm egemendir. Bu devlette insan benliğini yok edecek ölçüde zora ve baskıya dayalı baskıcı bir yönetim </a:t>
            </a:r>
            <a:r>
              <a:rPr lang="tr-TR" sz="3200" dirty="0" err="1" smtClean="0"/>
              <a:t>vardır.Dünyada</a:t>
            </a:r>
            <a:r>
              <a:rPr lang="tr-TR" sz="3200" dirty="0" smtClean="0"/>
              <a:t> </a:t>
            </a:r>
            <a:r>
              <a:rPr lang="tr-TR" sz="3200" dirty="0"/>
              <a:t>Okyanusya, Avrasya ve Doğu Asya olmak üzere üç büyük devlet vardır. Üçünün de yaşam biçimi ve koşulları birbirine benzer. Her üçünün de ortak özelliği toplumun zorbalık ve baskıyla yönetilmesidir. Her üçünde de insanlar sindirilmiş, insani duyguları yok edilmiştir. Parti denen bir örgüt yönetimdedir. Bir devrimle iktidara gelmiştir. İktidarını sürdürebilmek için insanları ezici bir baskı altında tutmaktadır. Gerektiğinde işkence edilmektedir.</a:t>
            </a:r>
          </a:p>
        </p:txBody>
      </p:sp>
    </p:spTree>
    <p:extLst>
      <p:ext uri="{BB962C8B-B14F-4D97-AF65-F5344CB8AC3E}">
        <p14:creationId xmlns:p14="http://schemas.microsoft.com/office/powerpoint/2010/main" val="222134183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49300" y="1358900"/>
            <a:ext cx="11328400" cy="3108543"/>
          </a:xfrm>
          <a:prstGeom prst="rect">
            <a:avLst/>
          </a:prstGeom>
        </p:spPr>
        <p:txBody>
          <a:bodyPr wrap="square">
            <a:spAutoFit/>
          </a:bodyPr>
          <a:lstStyle/>
          <a:p>
            <a:r>
              <a:rPr lang="tr-TR" sz="2800" dirty="0">
                <a:solidFill>
                  <a:schemeClr val="accent6">
                    <a:lumMod val="75000"/>
                  </a:schemeClr>
                </a:solidFill>
              </a:rPr>
              <a:t>BİREY VE DEVLET</a:t>
            </a:r>
          </a:p>
          <a:p>
            <a:r>
              <a:rPr lang="tr-TR" sz="2800" dirty="0"/>
              <a:t>	Siyaset felsefesi açısından birey - devlet ilişkisi çok önemlidir. Çünkü bu ilişki hem toplumun yapısını hem de yönetim biçimini belirler.</a:t>
            </a:r>
          </a:p>
          <a:p>
            <a:r>
              <a:rPr lang="tr-TR" sz="2800" dirty="0"/>
              <a:t>	İlkçağlarda birey - devlet ilişkisi emreden- itaat eden (efendi- kul) ilişkisi biçimindedir. Devletin başındaki emreder, bireyler ise bu emirleri yerine getirir.</a:t>
            </a:r>
          </a:p>
        </p:txBody>
      </p:sp>
    </p:spTree>
    <p:extLst>
      <p:ext uri="{BB962C8B-B14F-4D97-AF65-F5344CB8AC3E}">
        <p14:creationId xmlns:p14="http://schemas.microsoft.com/office/powerpoint/2010/main" val="26185167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74700" y="277843"/>
            <a:ext cx="10985500" cy="6124754"/>
          </a:xfrm>
          <a:prstGeom prst="rect">
            <a:avLst/>
          </a:prstGeom>
        </p:spPr>
        <p:txBody>
          <a:bodyPr wrap="square">
            <a:spAutoFit/>
          </a:bodyPr>
          <a:lstStyle/>
          <a:p>
            <a:r>
              <a:rPr lang="tr-TR" sz="2800" dirty="0"/>
              <a:t>Tarihi seyir içerisinde devlet yönetimi, monarşiden demokrasiye doğru bir değişim ve gelişim göstermiştir. Günümüz toplumlarında birey - devlet ilişkisi özgürlük, eşitlik ve adalet fikrine dayalı bir ilişki biçimine bürünmüştür. Bu tür yönetimlerde bireylere yaşama, çalışma, düşünme, mülk edinme, inanç ve vicdan özgürlüğü gibi birtakım temel haklar verilmiştir. Ayrıca yönetilenler kadar yöneticilerde yasalara uymakla yükümlüdürler.</a:t>
            </a:r>
          </a:p>
          <a:p>
            <a:r>
              <a:rPr lang="tr-TR" sz="2800" dirty="0"/>
              <a:t>	Görülüyor ki günümüzde demokratik devletlerde birey- devlet ilişkisi, karşılıklı hak ve ödevler ilişkisi biçimindedir. Birey de, devlet de önemlidir. Biri diğeri adına feda edilemez.</a:t>
            </a:r>
          </a:p>
          <a:p>
            <a:r>
              <a:rPr lang="tr-TR" sz="2800" dirty="0"/>
              <a:t>	Birey devlet ilişkisinin bu duruma gelmesi birçok düşünürün katkısıyla olmuştur. Bunlara Yusuf Has </a:t>
            </a:r>
            <a:r>
              <a:rPr lang="tr-TR" sz="2800" dirty="0" err="1"/>
              <a:t>Hacip</a:t>
            </a:r>
            <a:r>
              <a:rPr lang="tr-TR" sz="2800" dirty="0"/>
              <a:t> ve </a:t>
            </a:r>
            <a:r>
              <a:rPr lang="tr-TR" sz="2800" dirty="0" err="1"/>
              <a:t>Montesquieu’yu</a:t>
            </a:r>
            <a:r>
              <a:rPr lang="tr-TR" sz="2800" dirty="0"/>
              <a:t> örnek verebiliriz.</a:t>
            </a:r>
          </a:p>
        </p:txBody>
      </p:sp>
    </p:spTree>
    <p:extLst>
      <p:ext uri="{BB962C8B-B14F-4D97-AF65-F5344CB8AC3E}">
        <p14:creationId xmlns:p14="http://schemas.microsoft.com/office/powerpoint/2010/main" val="156511495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558800" y="444500"/>
            <a:ext cx="11010900" cy="4401205"/>
          </a:xfrm>
          <a:prstGeom prst="rect">
            <a:avLst/>
          </a:prstGeom>
        </p:spPr>
        <p:txBody>
          <a:bodyPr wrap="square">
            <a:spAutoFit/>
          </a:bodyPr>
          <a:lstStyle/>
          <a:p>
            <a:r>
              <a:rPr lang="tr-TR" sz="2800" dirty="0"/>
              <a:t>YUSUF HAS HACİP: Bir Türk düşünürü ve şairi olan Yusuf Has </a:t>
            </a:r>
            <a:r>
              <a:rPr lang="tr-TR" sz="2800" dirty="0" err="1"/>
              <a:t>Hacip</a:t>
            </a:r>
            <a:r>
              <a:rPr lang="tr-TR" sz="2800" dirty="0"/>
              <a:t> “Kutadgu Bilig” adlı eserinde insanların gerek bu dünyada gerekse öbür dünyada nasıl mutlu olacaklarını anlatmıştır. Bu arada devletin ideal bir devlet haline gelebilmesi için gerekli olan özelliklerden söz etmiştir. Bunların önde gelenleri; akıl, adalet ve doğru yasadır. Böylece bireyi mutlu kılmayı amaçlamalıdır. Bireyde tanrıdan kaynaklanan değerleri özümseyerek erdemle donanmaya çalışmalıdır. Ancak o zaman birey kişilik kazanır. Birey- devlet ilişkisi arzulanan düzeye varır.</a:t>
            </a:r>
          </a:p>
        </p:txBody>
      </p:sp>
    </p:spTree>
    <p:extLst>
      <p:ext uri="{BB962C8B-B14F-4D97-AF65-F5344CB8AC3E}">
        <p14:creationId xmlns:p14="http://schemas.microsoft.com/office/powerpoint/2010/main" val="152348628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06400" y="612845"/>
            <a:ext cx="11404600" cy="5262979"/>
          </a:xfrm>
          <a:prstGeom prst="rect">
            <a:avLst/>
          </a:prstGeom>
        </p:spPr>
        <p:txBody>
          <a:bodyPr wrap="square">
            <a:spAutoFit/>
          </a:bodyPr>
          <a:lstStyle/>
          <a:p>
            <a:r>
              <a:rPr lang="tr-TR" sz="2400" dirty="0">
                <a:solidFill>
                  <a:schemeClr val="accent6">
                    <a:lumMod val="75000"/>
                  </a:schemeClr>
                </a:solidFill>
              </a:rPr>
              <a:t>Montesquieu (</a:t>
            </a:r>
            <a:r>
              <a:rPr lang="tr-TR" sz="2400" dirty="0" err="1">
                <a:solidFill>
                  <a:schemeClr val="accent6">
                    <a:lumMod val="75000"/>
                  </a:schemeClr>
                </a:solidFill>
              </a:rPr>
              <a:t>Monteskiyö</a:t>
            </a:r>
            <a:r>
              <a:rPr lang="tr-TR" sz="2400" dirty="0">
                <a:solidFill>
                  <a:schemeClr val="accent6">
                    <a:lumMod val="75000"/>
                  </a:schemeClr>
                </a:solidFill>
              </a:rPr>
              <a:t>): </a:t>
            </a:r>
            <a:r>
              <a:rPr lang="tr-TR" sz="2400" dirty="0"/>
              <a:t>Fransız düşünürü olan Montesquieu’ ye göre üç yönetim biçimi vardır. Bunlar Cumhuriyet, Monarşi ve İstibdat (zorba yönetim, despotizm)dir. Düşünüre göre Cumhuriyet siyasal erdeme, Monarşi şan ve şerefe, İstibdat korkuya dayanır.</a:t>
            </a:r>
          </a:p>
          <a:p>
            <a:r>
              <a:rPr lang="tr-TR" sz="2400" dirty="0"/>
              <a:t>       Cumhuriyet ülke çıkarlarının kişisel çıkarlardan üstün tutulduğu, yasalara saygılı ve bağımlı bir yönetimdir.</a:t>
            </a:r>
          </a:p>
          <a:p>
            <a:r>
              <a:rPr lang="tr-TR" sz="2400" dirty="0"/>
              <a:t>       Monarşi ve İstibdatta ülke tek kişi tarafından yönetilir. Monarşinin temelinde şan ve şeref olduğu halde istibdatta bu yoktur. Ayrıca cumhuriyette olduğu gibi siyasal erdeme de dayanmaz, temelinde korku vardır. Baştaki kişi baskı ve korku ile toplumu yönetir.</a:t>
            </a:r>
          </a:p>
          <a:p>
            <a:r>
              <a:rPr lang="tr-TR" sz="2400" dirty="0"/>
              <a:t>       Ayrıca Montesquieu bir ülkede siyasal özgürlük, eşitlik ve adaletten söz edilebilmesi için güçler ayrılığı ilkesinin olması gerektiğini belirtir. Güçler ayrılığı yasama, yürütme ve yargı organlarının ayrı olması ve ayrı olarak işlemesidir.</a:t>
            </a:r>
          </a:p>
        </p:txBody>
      </p:sp>
    </p:spTree>
    <p:extLst>
      <p:ext uri="{BB962C8B-B14F-4D97-AF65-F5344CB8AC3E}">
        <p14:creationId xmlns:p14="http://schemas.microsoft.com/office/powerpoint/2010/main" val="280799089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907124" y="2795810"/>
            <a:ext cx="8911687" cy="1280890"/>
          </a:xfrm>
        </p:spPr>
        <p:txBody>
          <a:bodyPr/>
          <a:lstStyle/>
          <a:p>
            <a:r>
              <a:rPr lang="tr-TR" dirty="0" smtClean="0"/>
              <a:t>Sevim hazar/Çukurova Anadolu lisesi</a:t>
            </a:r>
            <a:br>
              <a:rPr lang="tr-TR" dirty="0" smtClean="0"/>
            </a:br>
            <a:endParaRPr lang="tr-TR" dirty="0"/>
          </a:p>
        </p:txBody>
      </p:sp>
    </p:spTree>
    <p:extLst>
      <p:ext uri="{BB962C8B-B14F-4D97-AF65-F5344CB8AC3E}">
        <p14:creationId xmlns:p14="http://schemas.microsoft.com/office/powerpoint/2010/main" val="12405763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546100" y="861536"/>
            <a:ext cx="11493500" cy="2862322"/>
          </a:xfrm>
          <a:prstGeom prst="rect">
            <a:avLst/>
          </a:prstGeom>
        </p:spPr>
        <p:txBody>
          <a:bodyPr wrap="square">
            <a:spAutoFit/>
          </a:bodyPr>
          <a:lstStyle/>
          <a:p>
            <a:r>
              <a:rPr lang="tr-TR" dirty="0"/>
              <a:t>* </a:t>
            </a:r>
            <a:r>
              <a:rPr lang="tr-TR" sz="3600" dirty="0"/>
              <a:t>Devletin doğal bir varlık olduğunu savunan görüş</a:t>
            </a:r>
          </a:p>
          <a:p>
            <a:r>
              <a:rPr lang="tr-TR" sz="3600" dirty="0"/>
              <a:t>* Devletin yapay bir varlık olduğunu savunan görüş</a:t>
            </a:r>
          </a:p>
          <a:p>
            <a:r>
              <a:rPr lang="tr-TR" sz="3600" dirty="0"/>
              <a:t>Devlet düzeni gerekli değildir diyenler </a:t>
            </a:r>
          </a:p>
          <a:p>
            <a:r>
              <a:rPr lang="tr-TR" sz="3600" dirty="0" smtClean="0"/>
              <a:t> </a:t>
            </a:r>
            <a:r>
              <a:rPr lang="tr-TR" sz="3600" dirty="0"/>
              <a:t>Anarşizm, Nihilizm, Marksizm de sosyalist düzende yavaş yavaş devlet kalkar derler</a:t>
            </a:r>
          </a:p>
        </p:txBody>
      </p:sp>
    </p:spTree>
    <p:extLst>
      <p:ext uri="{BB962C8B-B14F-4D97-AF65-F5344CB8AC3E}">
        <p14:creationId xmlns:p14="http://schemas.microsoft.com/office/powerpoint/2010/main" val="35305238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49300" y="396439"/>
            <a:ext cx="10922000" cy="5632311"/>
          </a:xfrm>
          <a:prstGeom prst="rect">
            <a:avLst/>
          </a:prstGeom>
        </p:spPr>
        <p:txBody>
          <a:bodyPr wrap="square">
            <a:spAutoFit/>
          </a:bodyPr>
          <a:lstStyle/>
          <a:p>
            <a:r>
              <a:rPr lang="tr-TR" sz="3600" dirty="0">
                <a:solidFill>
                  <a:schemeClr val="accent6">
                    <a:lumMod val="75000"/>
                  </a:schemeClr>
                </a:solidFill>
              </a:rPr>
              <a:t>Devletin doğal bir varlık </a:t>
            </a:r>
            <a:r>
              <a:rPr lang="tr-TR" sz="3600" dirty="0"/>
              <a:t>olduğunu savunanlara göre devlet diğer canlı varlıklar gibi doğal bir varlıktır. Devlet insanın devamıdır. İnsan mikroorganizma iken devlet makro bir organizmadır. Bu nedenle devlet insan ile birlikte baştan beri vardır. Sonradan insan tarafından yapay olarak oluşturulmamıştır. Bu görüşü savunanlar </a:t>
            </a:r>
            <a:r>
              <a:rPr lang="tr-TR" sz="3600" dirty="0">
                <a:solidFill>
                  <a:schemeClr val="accent6">
                    <a:lumMod val="75000"/>
                  </a:schemeClr>
                </a:solidFill>
              </a:rPr>
              <a:t>Platon ve Aristoteles’tir</a:t>
            </a:r>
            <a:r>
              <a:rPr lang="tr-TR" sz="3600" dirty="0"/>
              <a:t>. Bunlara göre insanda baştan beri topluluk halinde, devlet düzeni içerisinde yaşama eğilimi vardır.</a:t>
            </a:r>
          </a:p>
        </p:txBody>
      </p:sp>
    </p:spTree>
    <p:extLst>
      <p:ext uri="{BB962C8B-B14F-4D97-AF65-F5344CB8AC3E}">
        <p14:creationId xmlns:p14="http://schemas.microsoft.com/office/powerpoint/2010/main" val="32845189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16000" y="800438"/>
            <a:ext cx="10261600" cy="4801314"/>
          </a:xfrm>
          <a:prstGeom prst="rect">
            <a:avLst/>
          </a:prstGeom>
        </p:spPr>
        <p:txBody>
          <a:bodyPr wrap="square">
            <a:spAutoFit/>
          </a:bodyPr>
          <a:lstStyle/>
          <a:p>
            <a:r>
              <a:rPr lang="tr-TR" sz="3600" dirty="0">
                <a:solidFill>
                  <a:schemeClr val="accent6">
                    <a:lumMod val="75000"/>
                  </a:schemeClr>
                </a:solidFill>
              </a:rPr>
              <a:t>Devleti yapay bir varlık </a:t>
            </a:r>
            <a:r>
              <a:rPr lang="tr-TR" sz="3600" dirty="0"/>
              <a:t>olduğunu savunanlara göre ise devlet insanların oluşturduğu yapay bir kurumdur. İnsanlar kendi aralarında uzlaşarak toplumu ve devleti meydana getirirler. Birlikte yaşamak için toplumsal bir sözleşme yaparlar. Başlıca temsilcileri: J.J. Rousseau, </a:t>
            </a:r>
            <a:r>
              <a:rPr lang="tr-TR" sz="3600" dirty="0" err="1"/>
              <a:t>T.Hobbes</a:t>
            </a:r>
            <a:r>
              <a:rPr lang="tr-TR" sz="3600" dirty="0"/>
              <a:t>, </a:t>
            </a:r>
            <a:r>
              <a:rPr lang="tr-TR" sz="3600" dirty="0" err="1"/>
              <a:t>J.Locke’dir</a:t>
            </a:r>
            <a:r>
              <a:rPr lang="tr-TR" sz="3600" dirty="0"/>
              <a:t>.</a:t>
            </a:r>
          </a:p>
          <a:p>
            <a:endParaRPr lang="tr-TR" dirty="0"/>
          </a:p>
        </p:txBody>
      </p:sp>
    </p:spTree>
    <p:extLst>
      <p:ext uri="{BB962C8B-B14F-4D97-AF65-F5344CB8AC3E}">
        <p14:creationId xmlns:p14="http://schemas.microsoft.com/office/powerpoint/2010/main" val="42732070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206500" y="557937"/>
            <a:ext cx="10363200" cy="4031873"/>
          </a:xfrm>
          <a:prstGeom prst="rect">
            <a:avLst/>
          </a:prstGeom>
        </p:spPr>
        <p:txBody>
          <a:bodyPr wrap="square">
            <a:spAutoFit/>
          </a:bodyPr>
          <a:lstStyle/>
          <a:p>
            <a:r>
              <a:rPr lang="tr-TR" dirty="0">
                <a:solidFill>
                  <a:schemeClr val="accent6">
                    <a:lumMod val="75000"/>
                  </a:schemeClr>
                </a:solidFill>
              </a:rPr>
              <a:t> </a:t>
            </a:r>
            <a:r>
              <a:rPr lang="tr-TR" sz="4000" dirty="0" smtClean="0">
                <a:solidFill>
                  <a:schemeClr val="accent6">
                    <a:lumMod val="75000"/>
                  </a:schemeClr>
                </a:solidFill>
              </a:rPr>
              <a:t>ideal </a:t>
            </a:r>
            <a:r>
              <a:rPr lang="tr-TR" sz="4000" dirty="0">
                <a:solidFill>
                  <a:schemeClr val="accent6">
                    <a:lumMod val="75000"/>
                  </a:schemeClr>
                </a:solidFill>
              </a:rPr>
              <a:t>Devlet Arayışları</a:t>
            </a:r>
          </a:p>
          <a:p>
            <a:r>
              <a:rPr lang="tr-TR" sz="3600" dirty="0"/>
              <a:t>Toplumda yaşayan insanların tümünü mutlu edecek bir ideal düzen kurulabilir mi? İdeal düzen arayışlarında ortaya çıkan düşünce akımlarını, ideal bir düzenini reddeden ve ideal düzenin olabileceğini kabul edenler olmak üzere iki kümede toplanabilir</a:t>
            </a:r>
          </a:p>
        </p:txBody>
      </p:sp>
    </p:spTree>
    <p:extLst>
      <p:ext uri="{BB962C8B-B14F-4D97-AF65-F5344CB8AC3E}">
        <p14:creationId xmlns:p14="http://schemas.microsoft.com/office/powerpoint/2010/main" val="38045179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965200" y="540941"/>
            <a:ext cx="10617200" cy="5386090"/>
          </a:xfrm>
          <a:prstGeom prst="rect">
            <a:avLst/>
          </a:prstGeom>
        </p:spPr>
        <p:txBody>
          <a:bodyPr wrap="square">
            <a:spAutoFit/>
          </a:bodyPr>
          <a:lstStyle/>
          <a:p>
            <a:r>
              <a:rPr lang="tr-TR" dirty="0"/>
              <a:t>—</a:t>
            </a:r>
            <a:r>
              <a:rPr lang="tr-TR" sz="3200" dirty="0">
                <a:solidFill>
                  <a:schemeClr val="accent6">
                    <a:lumMod val="75000"/>
                  </a:schemeClr>
                </a:solidFill>
              </a:rPr>
              <a:t>İdeal düzenin olabileceğini reddedenler</a:t>
            </a:r>
          </a:p>
          <a:p>
            <a:r>
              <a:rPr lang="tr-TR" sz="3200" dirty="0">
                <a:solidFill>
                  <a:schemeClr val="accent6">
                    <a:lumMod val="75000"/>
                  </a:schemeClr>
                </a:solidFill>
              </a:rPr>
              <a:t>*Sofistler</a:t>
            </a:r>
            <a:r>
              <a:rPr lang="tr-TR" sz="2800" dirty="0"/>
              <a:t>: Sofistler bilgi anlayışlarında herkes için geçerli bir bilginin var olacağını yadsırlar. Örneğin; Protagoras “İnsan her şeyin ölçüsüdür.” Sözü bilginin kişiden kişiye ve toplumdan topluma değiştiğinden, herkesin isteyebileceği ideal bir düzenden olamaz.</a:t>
            </a:r>
          </a:p>
          <a:p>
            <a:r>
              <a:rPr lang="tr-TR" sz="2800" dirty="0"/>
              <a:t>Sofistlere göre doğal olan ile yapay olan birbirinden ayrılır. Doğal olan insanın özüne daha uygun, doğru ve iyidir. Yapay olan ise insanın özüne aykırı yalnızca toplumun ve toplumsal uzlaşımın sonucu olan şeydir. Dolayısıyla bazı sofist(şüpheci) filozoflara göre devlet, kölelik </a:t>
            </a:r>
            <a:r>
              <a:rPr lang="tr-TR" sz="2800" dirty="0" err="1"/>
              <a:t>v.b</a:t>
            </a:r>
            <a:r>
              <a:rPr lang="tr-TR" sz="2800" dirty="0"/>
              <a:t>. kurumlar insan ürünü yapay kurumlardır, dolayısıyla bunlar kötüdür</a:t>
            </a:r>
          </a:p>
        </p:txBody>
      </p:sp>
    </p:spTree>
    <p:extLst>
      <p:ext uri="{BB962C8B-B14F-4D97-AF65-F5344CB8AC3E}">
        <p14:creationId xmlns:p14="http://schemas.microsoft.com/office/powerpoint/2010/main" val="42547141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676400" y="1116737"/>
            <a:ext cx="9232900" cy="3539430"/>
          </a:xfrm>
          <a:prstGeom prst="rect">
            <a:avLst/>
          </a:prstGeom>
        </p:spPr>
        <p:txBody>
          <a:bodyPr wrap="square">
            <a:spAutoFit/>
          </a:bodyPr>
          <a:lstStyle/>
          <a:p>
            <a:r>
              <a:rPr lang="tr-TR" sz="3200" dirty="0">
                <a:solidFill>
                  <a:schemeClr val="accent6">
                    <a:lumMod val="75000"/>
                  </a:schemeClr>
                </a:solidFill>
              </a:rPr>
              <a:t>*Nihilistler: </a:t>
            </a:r>
            <a:r>
              <a:rPr lang="tr-TR" sz="3200" dirty="0"/>
              <a:t>Nihilistlere göre her türlü otorite insanın doğasına aykırıdır. Çünkü insanın doğasına ters düşer, özgürlüğünü kısıtlar. Bu nedenle nihilistler devleti ve toplumsal düzeni reddederler. Onlara göre düzenin her türlüsü insan doğasına aykırıdır. Nihilizm ayrıca tüm değerlere de (ahlak, din, </a:t>
            </a:r>
            <a:r>
              <a:rPr lang="tr-TR" sz="3200" dirty="0" err="1"/>
              <a:t>vb</a:t>
            </a:r>
            <a:r>
              <a:rPr lang="tr-TR" sz="3200" dirty="0"/>
              <a:t>) karşıdır.</a:t>
            </a:r>
          </a:p>
        </p:txBody>
      </p:sp>
    </p:spTree>
    <p:extLst>
      <p:ext uri="{BB962C8B-B14F-4D97-AF65-F5344CB8AC3E}">
        <p14:creationId xmlns:p14="http://schemas.microsoft.com/office/powerpoint/2010/main" val="1729873740"/>
      </p:ext>
    </p:extLst>
  </p:cSld>
  <p:clrMapOvr>
    <a:masterClrMapping/>
  </p:clrMapOvr>
</p:sld>
</file>

<file path=ppt/theme/theme1.xml><?xml version="1.0" encoding="utf-8"?>
<a:theme xmlns:a="http://schemas.openxmlformats.org/drawingml/2006/main" name="Duman">
  <a:themeElements>
    <a:clrScheme name="Duman">
      <a:dk1>
        <a:sysClr val="windowText" lastClr="000000"/>
      </a:dk1>
      <a:lt1>
        <a:sysClr val="window" lastClr="FFFFFF"/>
      </a:lt1>
      <a:dk2>
        <a:srgbClr val="2C333A"/>
      </a:dk2>
      <a:lt2>
        <a:srgbClr val="D6ECED"/>
      </a:lt2>
      <a:accent1>
        <a:srgbClr val="DE32DE"/>
      </a:accent1>
      <a:accent2>
        <a:srgbClr val="F42B8A"/>
      </a:accent2>
      <a:accent3>
        <a:srgbClr val="349FE7"/>
      </a:accent3>
      <a:accent4>
        <a:srgbClr val="565FF8"/>
      </a:accent4>
      <a:accent5>
        <a:srgbClr val="876BE7"/>
      </a:accent5>
      <a:accent6>
        <a:srgbClr val="F268C2"/>
      </a:accent6>
      <a:hlink>
        <a:srgbClr val="F55CF9"/>
      </a:hlink>
      <a:folHlink>
        <a:srgbClr val="E8A0EE"/>
      </a:folHlink>
    </a:clrScheme>
    <a:fontScheme name="Duman">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uman">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F20B7C8E-B819-43F3-AAF9-EE50B1A83630}"/>
    </a:ext>
  </a:extLst>
</a:theme>
</file>

<file path=docProps/app.xml><?xml version="1.0" encoding="utf-8"?>
<Properties xmlns="http://schemas.openxmlformats.org/officeDocument/2006/extended-properties" xmlns:vt="http://schemas.openxmlformats.org/officeDocument/2006/docPropsVTypes">
  <Template>Wisp</Template>
  <TotalTime>122</TotalTime>
  <Words>2078</Words>
  <Application>Microsoft Office PowerPoint</Application>
  <PresentationFormat>Geniş ekran</PresentationFormat>
  <Paragraphs>65</Paragraphs>
  <Slides>37</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37</vt:i4>
      </vt:variant>
    </vt:vector>
  </HeadingPairs>
  <TitlesOfParts>
    <vt:vector size="41" baseType="lpstr">
      <vt:lpstr>Arial</vt:lpstr>
      <vt:lpstr>Century Gothic</vt:lpstr>
      <vt:lpstr>Wingdings 3</vt:lpstr>
      <vt:lpstr>Duman</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Sevim hazar/Çukurova Anadolu lisesi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SİYASET FELSEFESİ</dc:title>
  <dc:creator>abi</dc:creator>
  <cp:lastModifiedBy>abi</cp:lastModifiedBy>
  <cp:revision>87</cp:revision>
  <dcterms:created xsi:type="dcterms:W3CDTF">2014-03-29T08:27:08Z</dcterms:created>
  <dcterms:modified xsi:type="dcterms:W3CDTF">2014-03-29T20:46:17Z</dcterms:modified>
</cp:coreProperties>
</file>